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56" r:id="rId2"/>
    <p:sldId id="362" r:id="rId3"/>
    <p:sldId id="352" r:id="rId4"/>
    <p:sldId id="368" r:id="rId5"/>
    <p:sldId id="377" r:id="rId6"/>
    <p:sldId id="374" r:id="rId7"/>
    <p:sldId id="375" r:id="rId8"/>
    <p:sldId id="369" r:id="rId9"/>
    <p:sldId id="373" r:id="rId10"/>
    <p:sldId id="349" r:id="rId1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5000" autoAdjust="0"/>
  </p:normalViewPr>
  <p:slideViewPr>
    <p:cSldViewPr>
      <p:cViewPr varScale="1">
        <p:scale>
          <a:sx n="84" d="100"/>
          <a:sy n="84" d="100"/>
        </p:scale>
        <p:origin x="1224" y="1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aaaMSC\individual_project\Gantt%20(version%201).xls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56080201305319"/>
          <c:y val="3.2594541284162108E-2"/>
          <c:w val="0.73990593743349653"/>
          <c:h val="0.82973780703897415"/>
        </c:manualLayout>
      </c:layout>
      <c:barChart>
        <c:barDir val="bar"/>
        <c:grouping val="stacked"/>
        <c:varyColors val="0"/>
        <c:ser>
          <c:idx val="0"/>
          <c:order val="0"/>
          <c:tx>
            <c:v>Start Date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Duration'!$C$3:$C$12</c:f>
              <c:numCache>
                <c:formatCode>m/d/yyyy</c:formatCode>
                <c:ptCount val="10"/>
                <c:pt idx="0">
                  <c:v>45269</c:v>
                </c:pt>
                <c:pt idx="1">
                  <c:v>45279</c:v>
                </c:pt>
                <c:pt idx="2">
                  <c:v>45320</c:v>
                </c:pt>
                <c:pt idx="3">
                  <c:v>45334</c:v>
                </c:pt>
                <c:pt idx="4">
                  <c:v>45348</c:v>
                </c:pt>
                <c:pt idx="5">
                  <c:v>45379</c:v>
                </c:pt>
                <c:pt idx="6">
                  <c:v>45410</c:v>
                </c:pt>
                <c:pt idx="7">
                  <c:v>45431</c:v>
                </c:pt>
                <c:pt idx="8">
                  <c:v>45462</c:v>
                </c:pt>
                <c:pt idx="9">
                  <c:v>45518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1-4EB0-BB71-8B7C24AC98CE}"/>
            </c:ext>
          </c:extLst>
        </c:ser>
        <c:ser>
          <c:idx val="1"/>
          <c:order val="1"/>
          <c:tx>
            <c:v>Days Complete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D61-4EB0-BB71-8B7C24AC98CE}"/>
              </c:ext>
            </c:extLst>
          </c:dPt>
          <c:dPt>
            <c:idx val="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D61-4EB0-BB71-8B7C24AC98CE}"/>
              </c:ext>
            </c:extLst>
          </c:dPt>
          <c:dPt>
            <c:idx val="2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D61-4EB0-BB71-8B7C24AC98CE}"/>
              </c:ext>
            </c:extLst>
          </c:dPt>
          <c:dPt>
            <c:idx val="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D61-4EB0-BB71-8B7C24AC98CE}"/>
              </c:ext>
            </c:extLst>
          </c:dPt>
          <c:dPt>
            <c:idx val="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D61-4EB0-BB71-8B7C24AC98CE}"/>
              </c:ext>
            </c:extLst>
          </c:dPt>
          <c:dPt>
            <c:idx val="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D61-4EB0-BB71-8B7C24AC98CE}"/>
              </c:ext>
            </c:extLst>
          </c:dPt>
          <c:dPt>
            <c:idx val="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D61-4EB0-BB71-8B7C24AC98CE}"/>
              </c:ext>
            </c:extLst>
          </c:dPt>
          <c:dPt>
            <c:idx val="7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D61-4EB0-BB71-8B7C24AC98CE}"/>
              </c:ext>
            </c:extLst>
          </c:dPt>
          <c:dPt>
            <c:idx val="8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DD61-4EB0-BB71-8B7C24AC98CE}"/>
              </c:ext>
            </c:extLst>
          </c:dPt>
          <c:dPt>
            <c:idx val="9"/>
            <c:invertIfNegative val="0"/>
            <c:bubble3D val="0"/>
            <c:spPr>
              <a:solidFill>
                <a:srgbClr val="C14B3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DD61-4EB0-BB71-8B7C24AC98CE}"/>
              </c:ext>
            </c:extLst>
          </c:dPt>
          <c:dPt>
            <c:idx val="10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DD61-4EB0-BB71-8B7C24AC98CE}"/>
              </c:ext>
            </c:extLst>
          </c:dPt>
          <c:dPt>
            <c:idx val="11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DD61-4EB0-BB71-8B7C24AC98CE}"/>
              </c:ext>
            </c:extLst>
          </c:dPt>
          <c:dPt>
            <c:idx val="12"/>
            <c:invertIfNegative val="0"/>
            <c:bubble3D val="0"/>
            <c:spPr>
              <a:solidFill>
                <a:srgbClr val="72C9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DD61-4EB0-BB71-8B7C24AC98CE}"/>
              </c:ext>
            </c:extLst>
          </c:dPt>
          <c:dPt>
            <c:idx val="13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DD61-4EB0-BB71-8B7C24AC98CE}"/>
              </c:ext>
            </c:extLst>
          </c:dPt>
          <c:dPt>
            <c:idx val="14"/>
            <c:invertIfNegative val="0"/>
            <c:bubble3D val="0"/>
            <c:spPr>
              <a:solidFill>
                <a:srgbClr val="528E7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DD61-4EB0-BB71-8B7C24AC98CE}"/>
              </c:ext>
            </c:extLst>
          </c:dPt>
          <c:dPt>
            <c:idx val="15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DD61-4EB0-BB71-8B7C24AC98CE}"/>
              </c:ext>
            </c:extLst>
          </c:dPt>
          <c:dPt>
            <c:idx val="16"/>
            <c:invertIfNegative val="0"/>
            <c:bubble3D val="0"/>
            <c:spPr>
              <a:solidFill>
                <a:srgbClr val="B86F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DD61-4EB0-BB71-8B7C24AC98CE}"/>
              </c:ext>
            </c:extLst>
          </c:dPt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Duration'!$F$3:$F$12</c:f>
              <c:numCache>
                <c:formatCode>0.00</c:formatCode>
                <c:ptCount val="10"/>
                <c:pt idx="0">
                  <c:v>15</c:v>
                </c:pt>
                <c:pt idx="1">
                  <c:v>40</c:v>
                </c:pt>
                <c:pt idx="2">
                  <c:v>13</c:v>
                </c:pt>
                <c:pt idx="3">
                  <c:v>3.9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DD61-4EB0-BB71-8B7C24AC98CE}"/>
            </c:ext>
          </c:extLst>
        </c:ser>
        <c:ser>
          <c:idx val="2"/>
          <c:order val="2"/>
          <c:tx>
            <c:v>Days Remain</c:v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D61-4EB0-BB71-8B7C24AC98CE}"/>
              </c:ext>
            </c:extLst>
          </c:dPt>
          <c:dPt>
            <c:idx val="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DD61-4EB0-BB71-8B7C24AC98CE}"/>
              </c:ext>
            </c:extLst>
          </c:dPt>
          <c:dPt>
            <c:idx val="2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DD61-4EB0-BB71-8B7C24AC98CE}"/>
              </c:ext>
            </c:extLst>
          </c:dPt>
          <c:dPt>
            <c:idx val="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DD61-4EB0-BB71-8B7C24AC98CE}"/>
              </c:ext>
            </c:extLst>
          </c:dPt>
          <c:dPt>
            <c:idx val="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DD61-4EB0-BB71-8B7C24AC98CE}"/>
              </c:ext>
            </c:extLst>
          </c:dPt>
          <c:dPt>
            <c:idx val="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DD61-4EB0-BB71-8B7C24AC98CE}"/>
              </c:ext>
            </c:extLst>
          </c:dPt>
          <c:dPt>
            <c:idx val="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DD61-4EB0-BB71-8B7C24AC98CE}"/>
              </c:ext>
            </c:extLst>
          </c:dPt>
          <c:dPt>
            <c:idx val="7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DD61-4EB0-BB71-8B7C24AC98CE}"/>
              </c:ext>
            </c:extLst>
          </c:dPt>
          <c:dPt>
            <c:idx val="8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DD61-4EB0-BB71-8B7C24AC98CE}"/>
              </c:ext>
            </c:extLst>
          </c:dPt>
          <c:dPt>
            <c:idx val="9"/>
            <c:invertIfNegative val="0"/>
            <c:bubble3D val="0"/>
            <c:spPr>
              <a:solidFill>
                <a:srgbClr val="E3B3A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DD61-4EB0-BB71-8B7C24AC98CE}"/>
              </c:ext>
            </c:extLst>
          </c:dPt>
          <c:dPt>
            <c:idx val="10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DD61-4EB0-BB71-8B7C24AC98CE}"/>
              </c:ext>
            </c:extLst>
          </c:dPt>
          <c:dPt>
            <c:idx val="11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DD61-4EB0-BB71-8B7C24AC98CE}"/>
              </c:ext>
            </c:extLst>
          </c:dPt>
          <c:dPt>
            <c:idx val="12"/>
            <c:invertIfNegative val="0"/>
            <c:bubble3D val="0"/>
            <c:spPr>
              <a:solidFill>
                <a:srgbClr val="BBE6E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DD61-4EB0-BB71-8B7C24AC98CE}"/>
              </c:ext>
            </c:extLst>
          </c:dPt>
          <c:dPt>
            <c:idx val="13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DD61-4EB0-BB71-8B7C24AC98CE}"/>
              </c:ext>
            </c:extLst>
          </c:dPt>
          <c:dPt>
            <c:idx val="14"/>
            <c:invertIfNegative val="0"/>
            <c:bubble3D val="0"/>
            <c:spPr>
              <a:solidFill>
                <a:srgbClr val="AFD3C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DD61-4EB0-BB71-8B7C24AC98CE}"/>
              </c:ext>
            </c:extLst>
          </c:dPt>
          <c:dPt>
            <c:idx val="15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DD61-4EB0-BB71-8B7C24AC98CE}"/>
              </c:ext>
            </c:extLst>
          </c:dPt>
          <c:dPt>
            <c:idx val="16"/>
            <c:invertIfNegative val="0"/>
            <c:bubble3D val="0"/>
            <c:spPr>
              <a:solidFill>
                <a:srgbClr val="D5A8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DD61-4EB0-BB71-8B7C24AC98CE}"/>
              </c:ext>
            </c:extLst>
          </c:dPt>
          <c:cat>
            <c:strRef>
              <c:f>'Gantt Chart - Manual Duration'!$B$3:$B$12</c:f>
              <c:strCache>
                <c:ptCount val="10"/>
                <c:pt idx="0">
                  <c:v>Read about the project (literature review)</c:v>
                </c:pt>
                <c:pt idx="1">
                  <c:v>Select a suitable voice-controlled system and study</c:v>
                </c:pt>
                <c:pt idx="2">
                  <c:v>Select and purchase components</c:v>
                </c:pt>
                <c:pt idx="3">
                  <c:v>Write the code of basic component</c:v>
                </c:pt>
                <c:pt idx="4">
                  <c:v>Write basic code of  voice-control system</c:v>
                </c:pt>
                <c:pt idx="5">
                  <c:v>Write basic code of WIFI module and screen</c:v>
                </c:pt>
                <c:pt idx="6">
                  <c:v>Implementation and testing</c:v>
                </c:pt>
                <c:pt idx="7">
                  <c:v>Write the final project</c:v>
                </c:pt>
                <c:pt idx="8">
                  <c:v>Preparing for the presentation</c:v>
                </c:pt>
                <c:pt idx="9">
                  <c:v>Presentation and report submission</c:v>
                </c:pt>
              </c:strCache>
            </c:strRef>
          </c:cat>
          <c:val>
            <c:numRef>
              <c:f>'Gantt Chart - Manual Duration'!$G$3:$G$12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9.1</c:v>
                </c:pt>
                <c:pt idx="4">
                  <c:v>30</c:v>
                </c:pt>
                <c:pt idx="5">
                  <c:v>30</c:v>
                </c:pt>
                <c:pt idx="6">
                  <c:v>20</c:v>
                </c:pt>
                <c:pt idx="7">
                  <c:v>30</c:v>
                </c:pt>
                <c:pt idx="8">
                  <c:v>50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6-DD61-4EB0-BB71-8B7C24AC9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5074752"/>
        <c:axId val="-2095144704"/>
      </c:barChart>
      <c:catAx>
        <c:axId val="-20950747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5144704"/>
        <c:crosses val="autoZero"/>
        <c:auto val="1"/>
        <c:lblAlgn val="ctr"/>
        <c:lblOffset val="100"/>
        <c:noMultiLvlLbl val="0"/>
      </c:catAx>
      <c:valAx>
        <c:axId val="-2095144704"/>
        <c:scaling>
          <c:orientation val="minMax"/>
          <c:min val="4526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5074752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0"/>
  </c:chart>
  <c:spPr>
    <a:solidFill>
      <a:schemeClr val="bg1"/>
    </a:solidFill>
    <a:ln w="38100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9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Based on the block diagram, here are the specific models of each component: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36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Below is the Gantt chart I originally planned, and everything is proceeding on schedule according to the plan.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These are my study notes, covering the basics of GPIO and interrupt function code.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08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7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2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This slide shows the wiring diagram I created, detailing how each device's pins are connected to the NUCLEO board based 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on my </a:t>
            </a:r>
            <a:r>
              <a:rPr lang="en-US" altLang="zh-CN" b="0" i="0" dirty="0">
                <a:solidFill>
                  <a:srgbClr val="0D0D0D"/>
                </a:solidFill>
                <a:effectLst/>
                <a:latin typeface="Söhne"/>
              </a:rPr>
              <a:t>block diagram.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2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2024/2/14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video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2.mp4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39752" y="149398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ELEL 5882M</a:t>
            </a:r>
            <a:endParaRPr lang="zh-CN" altLang="en-US" sz="54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853510" y="3743671"/>
            <a:ext cx="453401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14/02/2024</a:t>
            </a:r>
          </a:p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ZHU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ZHU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201388759</a:t>
            </a:r>
          </a:p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el19z2z@leeds.ac.uk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475032" y="1367528"/>
            <a:ext cx="61939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u="sng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VOICE-CONTROLLED HOME AUTOMATION SYSTEM</a:t>
            </a:r>
            <a:endParaRPr lang="zh-CN" altLang="en-US" sz="4400" u="sng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33632" y="2406242"/>
            <a:ext cx="1150937" cy="641349"/>
            <a:chOff x="533632" y="2406242"/>
            <a:chExt cx="1150937" cy="641349"/>
          </a:xfrm>
        </p:grpSpPr>
        <p:sp>
          <p:nvSpPr>
            <p:cNvPr id="4" name="Freeform: Shape 3"/>
            <p:cNvSpPr/>
            <p:nvPr/>
          </p:nvSpPr>
          <p:spPr bwMode="auto">
            <a:xfrm>
              <a:off x="533632" y="2406242"/>
              <a:ext cx="1150937" cy="641349"/>
            </a:xfrm>
            <a:custGeom>
              <a:avLst/>
              <a:gdLst>
                <a:gd name="T0" fmla="*/ 0 w 725"/>
                <a:gd name="T1" fmla="*/ 0 h 404"/>
                <a:gd name="T2" fmla="*/ 0 w 725"/>
                <a:gd name="T3" fmla="*/ 404 h 404"/>
                <a:gd name="T4" fmla="*/ 725 w 725"/>
                <a:gd name="T5" fmla="*/ 404 h 404"/>
                <a:gd name="T6" fmla="*/ 324 w 725"/>
                <a:gd name="T7" fmla="*/ 0 h 404"/>
                <a:gd name="T8" fmla="*/ 0 w 725"/>
                <a:gd name="T9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5" h="404">
                  <a:moveTo>
                    <a:pt x="0" y="0"/>
                  </a:moveTo>
                  <a:lnTo>
                    <a:pt x="0" y="404"/>
                  </a:lnTo>
                  <a:lnTo>
                    <a:pt x="725" y="404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 bwMode="auto">
            <a:xfrm>
              <a:off x="734449" y="2569754"/>
              <a:ext cx="342652" cy="340075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22" y="1"/>
                </a:cxn>
                <a:cxn ang="0">
                  <a:pos x="0" y="28"/>
                </a:cxn>
                <a:cxn ang="0">
                  <a:pos x="22" y="55"/>
                </a:cxn>
                <a:cxn ang="0">
                  <a:pos x="33" y="55"/>
                </a:cxn>
                <a:cxn ang="0">
                  <a:pos x="56" y="28"/>
                </a:cxn>
                <a:cxn ang="0">
                  <a:pos x="20" y="7"/>
                </a:cxn>
                <a:cxn ang="0">
                  <a:pos x="10" y="14"/>
                </a:cxn>
                <a:cxn ang="0">
                  <a:pos x="7" y="19"/>
                </a:cxn>
                <a:cxn ang="0">
                  <a:pos x="11" y="25"/>
                </a:cxn>
                <a:cxn ang="0">
                  <a:pos x="7" y="19"/>
                </a:cxn>
                <a:cxn ang="0">
                  <a:pos x="5" y="30"/>
                </a:cxn>
                <a:cxn ang="0">
                  <a:pos x="12" y="36"/>
                </a:cxn>
                <a:cxn ang="0">
                  <a:pos x="9" y="41"/>
                </a:cxn>
                <a:cxn ang="0">
                  <a:pos x="20" y="49"/>
                </a:cxn>
                <a:cxn ang="0">
                  <a:pos x="25" y="46"/>
                </a:cxn>
                <a:cxn ang="0">
                  <a:pos x="25" y="41"/>
                </a:cxn>
                <a:cxn ang="0">
                  <a:pos x="25" y="36"/>
                </a:cxn>
                <a:cxn ang="0">
                  <a:pos x="16" y="30"/>
                </a:cxn>
                <a:cxn ang="0">
                  <a:pos x="25" y="36"/>
                </a:cxn>
                <a:cxn ang="0">
                  <a:pos x="16" y="25"/>
                </a:cxn>
                <a:cxn ang="0">
                  <a:pos x="25" y="19"/>
                </a:cxn>
                <a:cxn ang="0">
                  <a:pos x="25" y="14"/>
                </a:cxn>
                <a:cxn ang="0">
                  <a:pos x="25" y="10"/>
                </a:cxn>
                <a:cxn ang="0">
                  <a:pos x="48" y="19"/>
                </a:cxn>
                <a:cxn ang="0">
                  <a:pos x="45" y="25"/>
                </a:cxn>
                <a:cxn ang="0">
                  <a:pos x="48" y="19"/>
                </a:cxn>
                <a:cxn ang="0">
                  <a:pos x="41" y="14"/>
                </a:cxn>
                <a:cxn ang="0">
                  <a:pos x="45" y="14"/>
                </a:cxn>
                <a:cxn ang="0">
                  <a:pos x="34" y="14"/>
                </a:cxn>
                <a:cxn ang="0">
                  <a:pos x="30" y="10"/>
                </a:cxn>
                <a:cxn ang="0">
                  <a:pos x="38" y="19"/>
                </a:cxn>
                <a:cxn ang="0">
                  <a:pos x="30" y="25"/>
                </a:cxn>
                <a:cxn ang="0">
                  <a:pos x="30" y="30"/>
                </a:cxn>
                <a:cxn ang="0">
                  <a:pos x="38" y="36"/>
                </a:cxn>
                <a:cxn ang="0">
                  <a:pos x="30" y="30"/>
                </a:cxn>
                <a:cxn ang="0">
                  <a:pos x="30" y="41"/>
                </a:cxn>
                <a:cxn ang="0">
                  <a:pos x="30" y="46"/>
                </a:cxn>
                <a:cxn ang="0">
                  <a:pos x="41" y="41"/>
                </a:cxn>
                <a:cxn ang="0">
                  <a:pos x="35" y="49"/>
                </a:cxn>
                <a:cxn ang="0">
                  <a:pos x="45" y="30"/>
                </a:cxn>
                <a:cxn ang="0">
                  <a:pos x="49" y="36"/>
                </a:cxn>
              </a:cxnLst>
              <a:rect l="0" t="0" r="r" b="b"/>
              <a:pathLst>
                <a:path w="56" h="56">
                  <a:moveTo>
                    <a:pt x="46" y="7"/>
                  </a:moveTo>
                  <a:cubicBezTo>
                    <a:pt x="42" y="4"/>
                    <a:pt x="38" y="1"/>
                    <a:pt x="33" y="1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7" y="1"/>
                    <a:pt x="13" y="4"/>
                    <a:pt x="10" y="7"/>
                  </a:cubicBezTo>
                  <a:cubicBezTo>
                    <a:pt x="3" y="12"/>
                    <a:pt x="0" y="19"/>
                    <a:pt x="0" y="28"/>
                  </a:cubicBezTo>
                  <a:cubicBezTo>
                    <a:pt x="0" y="37"/>
                    <a:pt x="3" y="44"/>
                    <a:pt x="10" y="49"/>
                  </a:cubicBezTo>
                  <a:cubicBezTo>
                    <a:pt x="13" y="52"/>
                    <a:pt x="17" y="55"/>
                    <a:pt x="22" y="55"/>
                  </a:cubicBezTo>
                  <a:cubicBezTo>
                    <a:pt x="24" y="56"/>
                    <a:pt x="26" y="56"/>
                    <a:pt x="28" y="56"/>
                  </a:cubicBezTo>
                  <a:cubicBezTo>
                    <a:pt x="30" y="56"/>
                    <a:pt x="31" y="56"/>
                    <a:pt x="33" y="55"/>
                  </a:cubicBezTo>
                  <a:cubicBezTo>
                    <a:pt x="38" y="55"/>
                    <a:pt x="42" y="52"/>
                    <a:pt x="46" y="49"/>
                  </a:cubicBezTo>
                  <a:cubicBezTo>
                    <a:pt x="52" y="44"/>
                    <a:pt x="56" y="37"/>
                    <a:pt x="56" y="28"/>
                  </a:cubicBezTo>
                  <a:cubicBezTo>
                    <a:pt x="56" y="19"/>
                    <a:pt x="52" y="12"/>
                    <a:pt x="46" y="7"/>
                  </a:cubicBezTo>
                  <a:close/>
                  <a:moveTo>
                    <a:pt x="20" y="7"/>
                  </a:moveTo>
                  <a:cubicBezTo>
                    <a:pt x="18" y="9"/>
                    <a:pt x="16" y="11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8"/>
                    <a:pt x="20" y="7"/>
                  </a:cubicBezTo>
                  <a:close/>
                  <a:moveTo>
                    <a:pt x="7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1" y="21"/>
                    <a:pt x="11" y="23"/>
                    <a:pt x="11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3"/>
                    <a:pt x="6" y="21"/>
                    <a:pt x="7" y="19"/>
                  </a:cubicBezTo>
                  <a:close/>
                  <a:moveTo>
                    <a:pt x="6" y="36"/>
                  </a:moveTo>
                  <a:cubicBezTo>
                    <a:pt x="6" y="34"/>
                    <a:pt x="5" y="32"/>
                    <a:pt x="5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2"/>
                    <a:pt x="11" y="34"/>
                    <a:pt x="12" y="36"/>
                  </a:cubicBezTo>
                  <a:lnTo>
                    <a:pt x="6" y="36"/>
                  </a:lnTo>
                  <a:close/>
                  <a:moveTo>
                    <a:pt x="9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6" y="44"/>
                    <a:pt x="18" y="47"/>
                    <a:pt x="20" y="49"/>
                  </a:cubicBezTo>
                  <a:cubicBezTo>
                    <a:pt x="16" y="48"/>
                    <a:pt x="12" y="45"/>
                    <a:pt x="9" y="41"/>
                  </a:cubicBezTo>
                  <a:close/>
                  <a:moveTo>
                    <a:pt x="25" y="46"/>
                  </a:moveTo>
                  <a:cubicBezTo>
                    <a:pt x="23" y="45"/>
                    <a:pt x="22" y="43"/>
                    <a:pt x="20" y="41"/>
                  </a:cubicBezTo>
                  <a:cubicBezTo>
                    <a:pt x="25" y="41"/>
                    <a:pt x="25" y="41"/>
                    <a:pt x="25" y="41"/>
                  </a:cubicBezTo>
                  <a:lnTo>
                    <a:pt x="25" y="46"/>
                  </a:lnTo>
                  <a:close/>
                  <a:moveTo>
                    <a:pt x="25" y="36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7" y="34"/>
                    <a:pt x="16" y="32"/>
                    <a:pt x="16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36"/>
                  </a:lnTo>
                  <a:close/>
                  <a:moveTo>
                    <a:pt x="25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3"/>
                    <a:pt x="17" y="21"/>
                    <a:pt x="18" y="19"/>
                  </a:cubicBezTo>
                  <a:cubicBezTo>
                    <a:pt x="25" y="19"/>
                    <a:pt x="25" y="19"/>
                    <a:pt x="25" y="19"/>
                  </a:cubicBezTo>
                  <a:lnTo>
                    <a:pt x="25" y="25"/>
                  </a:lnTo>
                  <a:close/>
                  <a:moveTo>
                    <a:pt x="25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2" y="12"/>
                    <a:pt x="23" y="11"/>
                    <a:pt x="25" y="10"/>
                  </a:cubicBezTo>
                  <a:lnTo>
                    <a:pt x="25" y="14"/>
                  </a:lnTo>
                  <a:close/>
                  <a:moveTo>
                    <a:pt x="48" y="19"/>
                  </a:moveTo>
                  <a:cubicBezTo>
                    <a:pt x="49" y="21"/>
                    <a:pt x="50" y="23"/>
                    <a:pt x="50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3"/>
                    <a:pt x="44" y="21"/>
                    <a:pt x="43" y="19"/>
                  </a:cubicBezTo>
                  <a:lnTo>
                    <a:pt x="48" y="19"/>
                  </a:lnTo>
                  <a:close/>
                  <a:moveTo>
                    <a:pt x="45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39" y="11"/>
                    <a:pt x="37" y="9"/>
                    <a:pt x="35" y="7"/>
                  </a:cubicBezTo>
                  <a:cubicBezTo>
                    <a:pt x="39" y="8"/>
                    <a:pt x="42" y="11"/>
                    <a:pt x="45" y="14"/>
                  </a:cubicBezTo>
                  <a:close/>
                  <a:moveTo>
                    <a:pt x="30" y="10"/>
                  </a:moveTo>
                  <a:cubicBezTo>
                    <a:pt x="32" y="11"/>
                    <a:pt x="33" y="12"/>
                    <a:pt x="34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0"/>
                  </a:lnTo>
                  <a:close/>
                  <a:moveTo>
                    <a:pt x="30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21"/>
                    <a:pt x="39" y="23"/>
                    <a:pt x="39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19"/>
                  </a:lnTo>
                  <a:close/>
                  <a:moveTo>
                    <a:pt x="30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2"/>
                    <a:pt x="39" y="34"/>
                    <a:pt x="38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30"/>
                  </a:lnTo>
                  <a:close/>
                  <a:moveTo>
                    <a:pt x="30" y="46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3"/>
                    <a:pt x="32" y="45"/>
                    <a:pt x="30" y="46"/>
                  </a:cubicBezTo>
                  <a:close/>
                  <a:moveTo>
                    <a:pt x="35" y="49"/>
                  </a:moveTo>
                  <a:cubicBezTo>
                    <a:pt x="38" y="47"/>
                    <a:pt x="40" y="44"/>
                    <a:pt x="41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3" y="45"/>
                    <a:pt x="39" y="48"/>
                    <a:pt x="35" y="49"/>
                  </a:cubicBezTo>
                  <a:close/>
                  <a:moveTo>
                    <a:pt x="44" y="36"/>
                  </a:moveTo>
                  <a:cubicBezTo>
                    <a:pt x="44" y="34"/>
                    <a:pt x="44" y="32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9" y="34"/>
                    <a:pt x="49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Freeform: Shape 5"/>
          <p:cNvSpPr/>
          <p:nvPr/>
        </p:nvSpPr>
        <p:spPr bwMode="auto">
          <a:xfrm>
            <a:off x="1552305" y="2406241"/>
            <a:ext cx="1274763" cy="641349"/>
          </a:xfrm>
          <a:custGeom>
            <a:avLst/>
            <a:gdLst>
              <a:gd name="T0" fmla="*/ 663 w 803"/>
              <a:gd name="T1" fmla="*/ 0 h 404"/>
              <a:gd name="T2" fmla="*/ 401 w 803"/>
              <a:gd name="T3" fmla="*/ 262 h 404"/>
              <a:gd name="T4" fmla="*/ 141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3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3" y="0"/>
                </a:moveTo>
                <a:lnTo>
                  <a:pt x="401" y="262"/>
                </a:lnTo>
                <a:lnTo>
                  <a:pt x="141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3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solidFill>
                <a:srgbClr val="768EA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5497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 dirty="0">
                <a:solidFill>
                  <a:srgbClr val="7F7F7F"/>
                </a:solidFill>
              </a:rPr>
              <a:t>01</a:t>
            </a:r>
          </a:p>
        </p:txBody>
      </p:sp>
      <p:sp>
        <p:nvSpPr>
          <p:cNvPr id="8" name="Freeform: Shape 8"/>
          <p:cNvSpPr/>
          <p:nvPr/>
        </p:nvSpPr>
        <p:spPr bwMode="auto">
          <a:xfrm>
            <a:off x="3837301" y="2406241"/>
            <a:ext cx="1274763" cy="641349"/>
          </a:xfrm>
          <a:custGeom>
            <a:avLst/>
            <a:gdLst>
              <a:gd name="T0" fmla="*/ 662 w 803"/>
              <a:gd name="T1" fmla="*/ 0 h 404"/>
              <a:gd name="T2" fmla="*/ 401 w 803"/>
              <a:gd name="T3" fmla="*/ 262 h 404"/>
              <a:gd name="T4" fmla="*/ 140 w 803"/>
              <a:gd name="T5" fmla="*/ 0 h 404"/>
              <a:gd name="T6" fmla="*/ 0 w 803"/>
              <a:gd name="T7" fmla="*/ 0 h 404"/>
              <a:gd name="T8" fmla="*/ 401 w 803"/>
              <a:gd name="T9" fmla="*/ 404 h 404"/>
              <a:gd name="T10" fmla="*/ 803 w 803"/>
              <a:gd name="T11" fmla="*/ 0 h 404"/>
              <a:gd name="T12" fmla="*/ 662 w 803"/>
              <a:gd name="T13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662" y="0"/>
                </a:moveTo>
                <a:lnTo>
                  <a:pt x="401" y="262"/>
                </a:lnTo>
                <a:lnTo>
                  <a:pt x="140" y="0"/>
                </a:lnTo>
                <a:lnTo>
                  <a:pt x="0" y="0"/>
                </a:lnTo>
                <a:lnTo>
                  <a:pt x="401" y="404"/>
                </a:lnTo>
                <a:lnTo>
                  <a:pt x="803" y="0"/>
                </a:lnTo>
                <a:lnTo>
                  <a:pt x="6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32439" y="2261530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3"/>
                </a:solidFill>
              </a:rPr>
              <a:t>03</a:t>
            </a:r>
          </a:p>
        </p:txBody>
      </p:sp>
      <p:cxnSp>
        <p:nvCxnSpPr>
          <p:cNvPr id="12" name="Straight Connector 7"/>
          <p:cNvCxnSpPr/>
          <p:nvPr/>
        </p:nvCxnSpPr>
        <p:spPr>
          <a:xfrm flipV="1">
            <a:off x="2167674" y="1788663"/>
            <a:ext cx="0" cy="422023"/>
          </a:xfrm>
          <a:prstGeom prst="line">
            <a:avLst/>
          </a:prstGeom>
          <a:ln w="0">
            <a:solidFill>
              <a:srgbClr val="7F7F7F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0"/>
          <p:cNvCxnSpPr/>
          <p:nvPr/>
        </p:nvCxnSpPr>
        <p:spPr>
          <a:xfrm flipV="1">
            <a:off x="4454616" y="1788663"/>
            <a:ext cx="0" cy="422023"/>
          </a:xfrm>
          <a:prstGeom prst="line">
            <a:avLst/>
          </a:prstGeom>
          <a:ln w="0">
            <a:solidFill>
              <a:schemeClr val="accent3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/>
          <p:cNvSpPr/>
          <p:nvPr/>
        </p:nvSpPr>
        <p:spPr bwMode="auto">
          <a:xfrm>
            <a:off x="2694803" y="2406242"/>
            <a:ext cx="1274763" cy="641349"/>
          </a:xfrm>
          <a:custGeom>
            <a:avLst/>
            <a:gdLst>
              <a:gd name="T0" fmla="*/ 141 w 803"/>
              <a:gd name="T1" fmla="*/ 404 h 404"/>
              <a:gd name="T2" fmla="*/ 402 w 803"/>
              <a:gd name="T3" fmla="*/ 141 h 404"/>
              <a:gd name="T4" fmla="*/ 663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1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1" y="404"/>
                </a:moveTo>
                <a:lnTo>
                  <a:pt x="402" y="141"/>
                </a:lnTo>
                <a:lnTo>
                  <a:pt x="663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1" y="4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310007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7" name="Freeform: Shape 17"/>
          <p:cNvSpPr/>
          <p:nvPr/>
        </p:nvSpPr>
        <p:spPr bwMode="auto">
          <a:xfrm>
            <a:off x="4979800" y="2406242"/>
            <a:ext cx="1274763" cy="641349"/>
          </a:xfrm>
          <a:custGeom>
            <a:avLst/>
            <a:gdLst>
              <a:gd name="T0" fmla="*/ 140 w 803"/>
              <a:gd name="T1" fmla="*/ 404 h 404"/>
              <a:gd name="T2" fmla="*/ 402 w 803"/>
              <a:gd name="T3" fmla="*/ 141 h 404"/>
              <a:gd name="T4" fmla="*/ 662 w 803"/>
              <a:gd name="T5" fmla="*/ 404 h 404"/>
              <a:gd name="T6" fmla="*/ 803 w 803"/>
              <a:gd name="T7" fmla="*/ 404 h 404"/>
              <a:gd name="T8" fmla="*/ 402 w 803"/>
              <a:gd name="T9" fmla="*/ 0 h 404"/>
              <a:gd name="T10" fmla="*/ 0 w 803"/>
              <a:gd name="T11" fmla="*/ 404 h 404"/>
              <a:gd name="T12" fmla="*/ 140 w 803"/>
              <a:gd name="T13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404">
                <a:moveTo>
                  <a:pt x="140" y="404"/>
                </a:moveTo>
                <a:lnTo>
                  <a:pt x="402" y="141"/>
                </a:lnTo>
                <a:lnTo>
                  <a:pt x="662" y="404"/>
                </a:lnTo>
                <a:lnTo>
                  <a:pt x="803" y="404"/>
                </a:lnTo>
                <a:lnTo>
                  <a:pt x="402" y="0"/>
                </a:lnTo>
                <a:lnTo>
                  <a:pt x="0" y="404"/>
                </a:lnTo>
                <a:lnTo>
                  <a:pt x="140" y="4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371423" y="2822584"/>
            <a:ext cx="479939" cy="438581"/>
          </a:xfrm>
          <a:prstGeom prst="rect">
            <a:avLst/>
          </a:prstGeom>
          <a:noFill/>
          <a:effectLst/>
        </p:spPr>
        <p:txBody>
          <a:bodyPr wrap="none">
            <a:normAutofit fontScale="85000" lnSpcReduction="20000"/>
          </a:bodyPr>
          <a:lstStyle/>
          <a:p>
            <a:r>
              <a:rPr lang="ru-RU" sz="3200">
                <a:solidFill>
                  <a:schemeClr val="accent4"/>
                </a:solidFill>
              </a:rPr>
              <a:t>04</a:t>
            </a:r>
          </a:p>
        </p:txBody>
      </p:sp>
      <p:cxnSp>
        <p:nvCxnSpPr>
          <p:cNvPr id="19" name="Straight Connector 16"/>
          <p:cNvCxnSpPr/>
          <p:nvPr/>
        </p:nvCxnSpPr>
        <p:spPr>
          <a:xfrm flipV="1">
            <a:off x="3334379" y="3269644"/>
            <a:ext cx="0" cy="407863"/>
          </a:xfrm>
          <a:prstGeom prst="line">
            <a:avLst/>
          </a:prstGeom>
          <a:ln w="0">
            <a:solidFill>
              <a:schemeClr val="accent2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25118" y="3269644"/>
            <a:ext cx="0" cy="407863"/>
          </a:xfrm>
          <a:prstGeom prst="line">
            <a:avLst/>
          </a:prstGeom>
          <a:ln w="0">
            <a:solidFill>
              <a:schemeClr val="accent4"/>
            </a:solidFill>
            <a:prstDash val="dash"/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/>
          <p:cNvSpPr/>
          <p:nvPr/>
        </p:nvSpPr>
        <p:spPr bwMode="auto">
          <a:xfrm>
            <a:off x="6566602" y="2379436"/>
            <a:ext cx="1339851" cy="641349"/>
          </a:xfrm>
          <a:custGeom>
            <a:avLst/>
            <a:gdLst>
              <a:gd name="T0" fmla="*/ 643 w 844"/>
              <a:gd name="T1" fmla="*/ 0 h 404"/>
              <a:gd name="T2" fmla="*/ 517 w 844"/>
              <a:gd name="T3" fmla="*/ 0 h 404"/>
              <a:gd name="T4" fmla="*/ 402 w 844"/>
              <a:gd name="T5" fmla="*/ 0 h 404"/>
              <a:gd name="T6" fmla="*/ 402 w 844"/>
              <a:gd name="T7" fmla="*/ 0 h 404"/>
              <a:gd name="T8" fmla="*/ 402 w 844"/>
              <a:gd name="T9" fmla="*/ 0 h 404"/>
              <a:gd name="T10" fmla="*/ 0 w 844"/>
              <a:gd name="T11" fmla="*/ 404 h 404"/>
              <a:gd name="T12" fmla="*/ 402 w 844"/>
              <a:gd name="T13" fmla="*/ 404 h 404"/>
              <a:gd name="T14" fmla="*/ 517 w 844"/>
              <a:gd name="T15" fmla="*/ 404 h 404"/>
              <a:gd name="T16" fmla="*/ 643 w 844"/>
              <a:gd name="T17" fmla="*/ 404 h 404"/>
              <a:gd name="T18" fmla="*/ 844 w 844"/>
              <a:gd name="T19" fmla="*/ 202 h 404"/>
              <a:gd name="T20" fmla="*/ 844 w 844"/>
              <a:gd name="T21" fmla="*/ 202 h 404"/>
              <a:gd name="T22" fmla="*/ 844 w 844"/>
              <a:gd name="T23" fmla="*/ 202 h 404"/>
              <a:gd name="T24" fmla="*/ 643 w 844"/>
              <a:gd name="T25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4" h="404">
                <a:moveTo>
                  <a:pt x="643" y="0"/>
                </a:moveTo>
                <a:lnTo>
                  <a:pt x="517" y="0"/>
                </a:lnTo>
                <a:lnTo>
                  <a:pt x="402" y="0"/>
                </a:lnTo>
                <a:lnTo>
                  <a:pt x="402" y="0"/>
                </a:lnTo>
                <a:lnTo>
                  <a:pt x="402" y="0"/>
                </a:lnTo>
                <a:lnTo>
                  <a:pt x="0" y="404"/>
                </a:lnTo>
                <a:lnTo>
                  <a:pt x="402" y="404"/>
                </a:lnTo>
                <a:lnTo>
                  <a:pt x="517" y="404"/>
                </a:lnTo>
                <a:lnTo>
                  <a:pt x="643" y="404"/>
                </a:lnTo>
                <a:lnTo>
                  <a:pt x="844" y="202"/>
                </a:lnTo>
                <a:lnTo>
                  <a:pt x="844" y="202"/>
                </a:lnTo>
                <a:lnTo>
                  <a:pt x="844" y="202"/>
                </a:lnTo>
                <a:lnTo>
                  <a:pt x="643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TextBox 29"/>
          <p:cNvSpPr txBox="1"/>
          <p:nvPr/>
        </p:nvSpPr>
        <p:spPr>
          <a:xfrm>
            <a:off x="2563072" y="3677507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2">
                    <a:lumMod val="100000"/>
                  </a:schemeClr>
                </a:solidFill>
              </a:rPr>
              <a:t>Complete the clock configuration</a:t>
            </a:r>
            <a:endParaRPr lang="zh-CN" altLang="en-US" sz="16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56005" y="3677507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4">
                    <a:lumMod val="100000"/>
                  </a:schemeClr>
                </a:solidFill>
              </a:rPr>
              <a:t>Complete Timer</a:t>
            </a:r>
            <a:endParaRPr lang="zh-CN" altLang="en-US" sz="16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sp>
        <p:nvSpPr>
          <p:cNvPr id="31" name="TextBox 35"/>
          <p:cNvSpPr txBox="1"/>
          <p:nvPr/>
        </p:nvSpPr>
        <p:spPr>
          <a:xfrm>
            <a:off x="1398561" y="963151"/>
            <a:ext cx="1935816" cy="438582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 fontScale="92500" lnSpcReduction="10000"/>
          </a:bodyPr>
          <a:lstStyle/>
          <a:p>
            <a:pPr algn="ctr"/>
            <a:r>
              <a:rPr lang="en-US" altLang="zh-CN" sz="1600" b="1" dirty="0">
                <a:solidFill>
                  <a:srgbClr val="7F7F7F"/>
                </a:solidFill>
              </a:rPr>
              <a:t>Set up the configuration </a:t>
            </a:r>
          </a:p>
          <a:p>
            <a:pPr algn="ctr"/>
            <a:r>
              <a:rPr lang="en-US" altLang="zh-CN" sz="1600" b="1" dirty="0">
                <a:solidFill>
                  <a:srgbClr val="7F7F7F"/>
                </a:solidFill>
              </a:rPr>
              <a:t>for each pin accordingly.</a:t>
            </a:r>
            <a:endParaRPr lang="zh-CN" altLang="en-US" sz="1600" b="1" dirty="0">
              <a:solidFill>
                <a:srgbClr val="7F7F7F"/>
              </a:solidFill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3685503" y="950811"/>
            <a:ext cx="1538225" cy="32111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ctr"/>
            <a:r>
              <a:rPr lang="en-US" altLang="zh-CN" sz="1600" b="1" dirty="0">
                <a:solidFill>
                  <a:schemeClr val="accent3">
                    <a:lumMod val="100000"/>
                  </a:schemeClr>
                </a:solidFill>
              </a:rPr>
              <a:t>Complete  interrupt</a:t>
            </a:r>
            <a:endParaRPr lang="zh-CN" altLang="en-US" sz="16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3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 NEXT WEEK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205960" y="262990"/>
            <a:ext cx="6855716" cy="599634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213691" y="-1886806"/>
            <a:ext cx="6855716" cy="5996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像预览">
            <a:extLst>
              <a:ext uri="{FF2B5EF4-FFF2-40B4-BE49-F238E27FC236}">
                <a16:creationId xmlns:a16="http://schemas.microsoft.com/office/drawing/2014/main" id="{C1BB1C65-BD26-943A-AB6E-2575ED48B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8723"/>
            <a:ext cx="8429128" cy="286605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DIAGRAM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311010" y="194983"/>
            <a:ext cx="6855716" cy="599634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716141" y="-2183142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/>
          <p:nvPr/>
        </p:nvSpPr>
        <p:spPr>
          <a:xfrm>
            <a:off x="857880" y="200199"/>
            <a:ext cx="385813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800" b="1" u="sng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endParaRPr lang="zh-CN" altLang="en-US" sz="2800" b="1" u="sng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383019" y="-165057"/>
            <a:ext cx="6855716" cy="599634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510468" y="-1482731"/>
            <a:ext cx="6855716" cy="59963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A536C2-1BA3-2C62-874C-208B6098FE8B}"/>
              </a:ext>
            </a:extLst>
          </p:cNvPr>
          <p:cNvSpPr txBox="1"/>
          <p:nvPr/>
        </p:nvSpPr>
        <p:spPr>
          <a:xfrm>
            <a:off x="1367644" y="1096094"/>
            <a:ext cx="770485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VOICE MODULE: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LD3320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MICROCONTROLLER: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NUCLEO-STM32F446RE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TEMPERATURE AND HUDIMITY SENSOR: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DHT20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SMOKE SENSOR: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MQ-2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WIFI MODULE: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ESP8266</a:t>
            </a:r>
          </a:p>
          <a:p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SERIOR SCREEN: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TJC1060X570_011C_I</a:t>
            </a: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/>
        </p:nvGrpSpPr>
        <p:grpSpPr>
          <a:xfrm>
            <a:off x="1059719" y="1644658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GANTT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aphicFrame>
        <p:nvGraphicFramePr>
          <p:cNvPr id="3" name="Chart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844280"/>
              </p:ext>
            </p:extLst>
          </p:nvPr>
        </p:nvGraphicFramePr>
        <p:xfrm>
          <a:off x="2654915" y="2132591"/>
          <a:ext cx="6420815" cy="2627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46F7F8A7-CB3C-58A2-1C9C-80F441B76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09285"/>
              </p:ext>
            </p:extLst>
          </p:nvPr>
        </p:nvGraphicFramePr>
        <p:xfrm>
          <a:off x="3247373" y="-10386"/>
          <a:ext cx="5750302" cy="1848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598">
                  <a:extLst>
                    <a:ext uri="{9D8B030D-6E8A-4147-A177-3AD203B41FA5}">
                      <a16:colId xmlns:a16="http://schemas.microsoft.com/office/drawing/2014/main" val="2380205828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4114687594"/>
                    </a:ext>
                  </a:extLst>
                </a:gridCol>
                <a:gridCol w="660459">
                  <a:extLst>
                    <a:ext uri="{9D8B030D-6E8A-4147-A177-3AD203B41FA5}">
                      <a16:colId xmlns:a16="http://schemas.microsoft.com/office/drawing/2014/main" val="2984506962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2691542703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4148895024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1612990164"/>
                    </a:ext>
                  </a:extLst>
                </a:gridCol>
                <a:gridCol w="595849">
                  <a:extLst>
                    <a:ext uri="{9D8B030D-6E8A-4147-A177-3AD203B41FA5}">
                      <a16:colId xmlns:a16="http://schemas.microsoft.com/office/drawing/2014/main" val="2995567465"/>
                    </a:ext>
                  </a:extLst>
                </a:gridCol>
              </a:tblGrid>
              <a:tr h="1958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Task Name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Start Date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End Date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Duration (Days)</a:t>
                      </a:r>
                      <a:endParaRPr lang="en-GB" sz="9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Days Complete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Days Remaining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Percent Complete</a:t>
                      </a:r>
                      <a:endParaRPr lang="en-GB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ctr"/>
                </a:tc>
                <a:extLst>
                  <a:ext uri="{0D108BD9-81ED-4DB2-BD59-A6C34878D82A}">
                    <a16:rowId xmlns:a16="http://schemas.microsoft.com/office/drawing/2014/main" val="2842297755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Read about the project (literature review)</a:t>
                      </a:r>
                      <a:endParaRPr lang="en-US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2023/12/24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15.00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80553745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Select a suitable voice-controlled system and study</a:t>
                      </a:r>
                      <a:endParaRPr lang="en-US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2023/12/19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2024/1/28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40.00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234230681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Select and purchase components</a:t>
                      </a:r>
                      <a:endParaRPr lang="en-GB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2024/1/29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2024/2/11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13.00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100%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3677352700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Write the code of basic component</a:t>
                      </a:r>
                      <a:endParaRPr lang="en-US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2024/2/12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2024/2/25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altLang="zh-CN" sz="900" b="0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3.90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9.10</a:t>
                      </a:r>
                      <a:endParaRPr lang="en-US" altLang="zh-CN" sz="9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30%</a:t>
                      </a:r>
                      <a:endParaRPr lang="en-US" altLang="zh-CN" sz="900" b="0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42699385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Write basic code of  voice-control system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2024/2/26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2024/3/27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2393459248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Write basic code of WIFI module and screen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2024/3/28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2024/4/27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848828054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Implementation and testing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2024/4/28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2024/5/18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3065879825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Write the final project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2024/5/19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2024/6/18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30.00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2402596194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Preparing for the presentation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2024/6/19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2024/8/8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51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50.00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434681506"/>
                  </a:ext>
                </a:extLst>
              </a:tr>
              <a:tr h="131461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Presentation and report submission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2024/8/14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2024/9/1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0.00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</a:rPr>
                        <a:t>18.00</a:t>
                      </a:r>
                      <a:endParaRPr lang="en-US" altLang="zh-CN" sz="900" b="1" i="0" u="none" strike="noStrike">
                        <a:solidFill>
                          <a:srgbClr val="FA7D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5908" marR="5908" marT="5908" marB="0" anchor="b"/>
                </a:tc>
                <a:extLst>
                  <a:ext uri="{0D108BD9-81ED-4DB2-BD59-A6C34878D82A}">
                    <a16:rowId xmlns:a16="http://schemas.microsoft.com/office/drawing/2014/main" val="19312505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/>
          <p:nvPr/>
        </p:nvGrpSpPr>
        <p:grpSpPr>
          <a:xfrm>
            <a:off x="395536" y="1734884"/>
            <a:ext cx="2108233" cy="2628515"/>
            <a:chOff x="763805" y="1583131"/>
            <a:chExt cx="2318591" cy="2890803"/>
          </a:xfrm>
          <a:solidFill>
            <a:schemeClr val="accent1"/>
          </a:solidFill>
        </p:grpSpPr>
        <p:sp>
          <p:nvSpPr>
            <p:cNvPr id="44" name="Rectangle 11"/>
            <p:cNvSpPr/>
            <p:nvPr/>
          </p:nvSpPr>
          <p:spPr>
            <a:xfrm rot="19738725" flipV="1">
              <a:off x="2188157" y="1976141"/>
              <a:ext cx="894239" cy="54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5" name="Group 12"/>
            <p:cNvGrpSpPr/>
            <p:nvPr/>
          </p:nvGrpSpPr>
          <p:grpSpPr>
            <a:xfrm>
              <a:off x="763805" y="1583131"/>
              <a:ext cx="1541131" cy="2890803"/>
              <a:chOff x="1482726" y="1941513"/>
              <a:chExt cx="1290638" cy="2420937"/>
            </a:xfrm>
            <a:grpFill/>
          </p:grpSpPr>
          <p:sp>
            <p:nvSpPr>
              <p:cNvPr id="46" name="Freeform: Shape 13"/>
              <p:cNvSpPr/>
              <p:nvPr/>
            </p:nvSpPr>
            <p:spPr bwMode="auto">
              <a:xfrm>
                <a:off x="1482726" y="2428875"/>
                <a:ext cx="1290638" cy="1933575"/>
              </a:xfrm>
              <a:custGeom>
                <a:avLst/>
                <a:gdLst/>
                <a:ahLst/>
                <a:cxnLst>
                  <a:cxn ang="0">
                    <a:pos x="490" y="13"/>
                  </a:cxn>
                  <a:cxn ang="0">
                    <a:pos x="442" y="12"/>
                  </a:cxn>
                  <a:cxn ang="0">
                    <a:pos x="269" y="31"/>
                  </a:cxn>
                  <a:cxn ang="0">
                    <a:pos x="224" y="11"/>
                  </a:cxn>
                  <a:cxn ang="0">
                    <a:pos x="224" y="11"/>
                  </a:cxn>
                  <a:cxn ang="0">
                    <a:pos x="200" y="36"/>
                  </a:cxn>
                  <a:cxn ang="0">
                    <a:pos x="176" y="11"/>
                  </a:cxn>
                  <a:cxn ang="0">
                    <a:pos x="135" y="30"/>
                  </a:cxn>
                  <a:cxn ang="0">
                    <a:pos x="15" y="333"/>
                  </a:cxn>
                  <a:cxn ang="0">
                    <a:pos x="53" y="368"/>
                  </a:cxn>
                  <a:cxn ang="0">
                    <a:pos x="56" y="368"/>
                  </a:cxn>
                  <a:cxn ang="0">
                    <a:pos x="91" y="327"/>
                  </a:cxn>
                  <a:cxn ang="0">
                    <a:pos x="99" y="192"/>
                  </a:cxn>
                  <a:cxn ang="0">
                    <a:pos x="99" y="315"/>
                  </a:cxn>
                  <a:cxn ang="0">
                    <a:pos x="100" y="352"/>
                  </a:cxn>
                  <a:cxn ang="0">
                    <a:pos x="80" y="713"/>
                  </a:cxn>
                  <a:cxn ang="0">
                    <a:pos x="122" y="762"/>
                  </a:cxn>
                  <a:cxn ang="0">
                    <a:pos x="126" y="762"/>
                  </a:cxn>
                  <a:cxn ang="0">
                    <a:pos x="171" y="720"/>
                  </a:cxn>
                  <a:cxn ang="0">
                    <a:pos x="193" y="402"/>
                  </a:cxn>
                  <a:cxn ang="0">
                    <a:pos x="200" y="402"/>
                  </a:cxn>
                  <a:cxn ang="0">
                    <a:pos x="208" y="402"/>
                  </a:cxn>
                  <a:cxn ang="0">
                    <a:pos x="238" y="721"/>
                  </a:cxn>
                  <a:cxn ang="0">
                    <a:pos x="283" y="762"/>
                  </a:cxn>
                  <a:cxn ang="0">
                    <a:pos x="287" y="762"/>
                  </a:cxn>
                  <a:cxn ang="0">
                    <a:pos x="328" y="713"/>
                  </a:cxn>
                  <a:cxn ang="0">
                    <a:pos x="303" y="350"/>
                  </a:cxn>
                  <a:cxn ang="0">
                    <a:pos x="301" y="315"/>
                  </a:cxn>
                  <a:cxn ang="0">
                    <a:pos x="301" y="133"/>
                  </a:cxn>
                  <a:cxn ang="0">
                    <a:pos x="342" y="138"/>
                  </a:cxn>
                  <a:cxn ang="0">
                    <a:pos x="488" y="73"/>
                  </a:cxn>
                  <a:cxn ang="0">
                    <a:pos x="500" y="26"/>
                  </a:cxn>
                </a:cxnLst>
                <a:rect l="0" t="0" r="r" b="b"/>
                <a:pathLst>
                  <a:path w="507" h="762">
                    <a:moveTo>
                      <a:pt x="490" y="13"/>
                    </a:moveTo>
                    <a:cubicBezTo>
                      <a:pt x="477" y="1"/>
                      <a:pt x="456" y="0"/>
                      <a:pt x="442" y="12"/>
                    </a:cubicBezTo>
                    <a:cubicBezTo>
                      <a:pt x="369" y="67"/>
                      <a:pt x="343" y="79"/>
                      <a:pt x="269" y="31"/>
                    </a:cubicBezTo>
                    <a:cubicBezTo>
                      <a:pt x="263" y="27"/>
                      <a:pt x="237" y="14"/>
                      <a:pt x="224" y="11"/>
                    </a:cubicBezTo>
                    <a:cubicBezTo>
                      <a:pt x="224" y="11"/>
                      <a:pt x="224" y="11"/>
                      <a:pt x="224" y="11"/>
                    </a:cubicBezTo>
                    <a:cubicBezTo>
                      <a:pt x="200" y="36"/>
                      <a:pt x="200" y="36"/>
                      <a:pt x="200" y="36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64" y="14"/>
                      <a:pt x="137" y="28"/>
                      <a:pt x="135" y="30"/>
                    </a:cubicBezTo>
                    <a:cubicBezTo>
                      <a:pt x="64" y="73"/>
                      <a:pt x="0" y="140"/>
                      <a:pt x="15" y="333"/>
                    </a:cubicBezTo>
                    <a:cubicBezTo>
                      <a:pt x="17" y="353"/>
                      <a:pt x="33" y="368"/>
                      <a:pt x="53" y="368"/>
                    </a:cubicBezTo>
                    <a:cubicBezTo>
                      <a:pt x="54" y="368"/>
                      <a:pt x="55" y="368"/>
                      <a:pt x="56" y="368"/>
                    </a:cubicBezTo>
                    <a:cubicBezTo>
                      <a:pt x="77" y="367"/>
                      <a:pt x="93" y="348"/>
                      <a:pt x="91" y="327"/>
                    </a:cubicBezTo>
                    <a:cubicBezTo>
                      <a:pt x="87" y="267"/>
                      <a:pt x="90" y="224"/>
                      <a:pt x="99" y="192"/>
                    </a:cubicBezTo>
                    <a:cubicBezTo>
                      <a:pt x="99" y="315"/>
                      <a:pt x="99" y="315"/>
                      <a:pt x="99" y="315"/>
                    </a:cubicBezTo>
                    <a:cubicBezTo>
                      <a:pt x="99" y="328"/>
                      <a:pt x="99" y="319"/>
                      <a:pt x="100" y="352"/>
                    </a:cubicBezTo>
                    <a:cubicBezTo>
                      <a:pt x="80" y="713"/>
                      <a:pt x="80" y="713"/>
                      <a:pt x="80" y="713"/>
                    </a:cubicBezTo>
                    <a:cubicBezTo>
                      <a:pt x="79" y="738"/>
                      <a:pt x="97" y="760"/>
                      <a:pt x="122" y="762"/>
                    </a:cubicBezTo>
                    <a:cubicBezTo>
                      <a:pt x="123" y="762"/>
                      <a:pt x="125" y="762"/>
                      <a:pt x="126" y="762"/>
                    </a:cubicBezTo>
                    <a:cubicBezTo>
                      <a:pt x="149" y="762"/>
                      <a:pt x="169" y="744"/>
                      <a:pt x="171" y="720"/>
                    </a:cubicBezTo>
                    <a:cubicBezTo>
                      <a:pt x="193" y="402"/>
                      <a:pt x="193" y="402"/>
                      <a:pt x="193" y="402"/>
                    </a:cubicBezTo>
                    <a:cubicBezTo>
                      <a:pt x="195" y="402"/>
                      <a:pt x="199" y="402"/>
                      <a:pt x="200" y="402"/>
                    </a:cubicBezTo>
                    <a:cubicBezTo>
                      <a:pt x="204" y="402"/>
                      <a:pt x="205" y="402"/>
                      <a:pt x="208" y="402"/>
                    </a:cubicBezTo>
                    <a:cubicBezTo>
                      <a:pt x="238" y="721"/>
                      <a:pt x="238" y="721"/>
                      <a:pt x="238" y="721"/>
                    </a:cubicBezTo>
                    <a:cubicBezTo>
                      <a:pt x="240" y="744"/>
                      <a:pt x="259" y="762"/>
                      <a:pt x="283" y="762"/>
                    </a:cubicBezTo>
                    <a:cubicBezTo>
                      <a:pt x="284" y="762"/>
                      <a:pt x="285" y="762"/>
                      <a:pt x="287" y="762"/>
                    </a:cubicBezTo>
                    <a:cubicBezTo>
                      <a:pt x="312" y="760"/>
                      <a:pt x="330" y="738"/>
                      <a:pt x="328" y="713"/>
                    </a:cubicBezTo>
                    <a:cubicBezTo>
                      <a:pt x="328" y="713"/>
                      <a:pt x="303" y="351"/>
                      <a:pt x="303" y="350"/>
                    </a:cubicBezTo>
                    <a:cubicBezTo>
                      <a:pt x="301" y="315"/>
                      <a:pt x="301" y="325"/>
                      <a:pt x="301" y="315"/>
                    </a:cubicBezTo>
                    <a:cubicBezTo>
                      <a:pt x="301" y="133"/>
                      <a:pt x="301" y="133"/>
                      <a:pt x="301" y="133"/>
                    </a:cubicBezTo>
                    <a:cubicBezTo>
                      <a:pt x="315" y="136"/>
                      <a:pt x="329" y="138"/>
                      <a:pt x="342" y="138"/>
                    </a:cubicBezTo>
                    <a:cubicBezTo>
                      <a:pt x="395" y="138"/>
                      <a:pt x="441" y="108"/>
                      <a:pt x="488" y="73"/>
                    </a:cubicBezTo>
                    <a:cubicBezTo>
                      <a:pt x="503" y="62"/>
                      <a:pt x="507" y="42"/>
                      <a:pt x="500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14"/>
              <p:cNvSpPr/>
              <p:nvPr/>
            </p:nvSpPr>
            <p:spPr bwMode="auto">
              <a:xfrm>
                <a:off x="1931988" y="2530475"/>
                <a:ext cx="122238" cy="484188"/>
              </a:xfrm>
              <a:custGeom>
                <a:avLst/>
                <a:gdLst/>
                <a:ahLst/>
                <a:cxnLst>
                  <a:cxn ang="0">
                    <a:pos x="40" y="305"/>
                  </a:cxn>
                  <a:cxn ang="0">
                    <a:pos x="38" y="305"/>
                  </a:cxn>
                  <a:cxn ang="0">
                    <a:pos x="0" y="254"/>
                  </a:cxn>
                  <a:cxn ang="0">
                    <a:pos x="38" y="0"/>
                  </a:cxn>
                  <a:cxn ang="0">
                    <a:pos x="40" y="0"/>
                  </a:cxn>
                  <a:cxn ang="0">
                    <a:pos x="77" y="254"/>
                  </a:cxn>
                  <a:cxn ang="0">
                    <a:pos x="40" y="305"/>
                  </a:cxn>
                </a:cxnLst>
                <a:rect l="0" t="0" r="r" b="b"/>
                <a:pathLst>
                  <a:path w="77" h="305">
                    <a:moveTo>
                      <a:pt x="40" y="305"/>
                    </a:moveTo>
                    <a:lnTo>
                      <a:pt x="38" y="305"/>
                    </a:lnTo>
                    <a:lnTo>
                      <a:pt x="0" y="254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77" y="254"/>
                    </a:lnTo>
                    <a:lnTo>
                      <a:pt x="40" y="30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15"/>
              <p:cNvSpPr/>
              <p:nvPr/>
            </p:nvSpPr>
            <p:spPr bwMode="auto">
              <a:xfrm>
                <a:off x="1743076" y="1941513"/>
                <a:ext cx="501650" cy="501650"/>
              </a:xfrm>
              <a:custGeom>
                <a:avLst/>
                <a:gdLst/>
                <a:ahLst/>
                <a:cxnLst>
                  <a:cxn ang="0">
                    <a:pos x="197" y="99"/>
                  </a:cxn>
                  <a:cxn ang="0">
                    <a:pos x="98" y="198"/>
                  </a:cxn>
                  <a:cxn ang="0">
                    <a:pos x="0" y="99"/>
                  </a:cxn>
                  <a:cxn ang="0">
                    <a:pos x="98" y="0"/>
                  </a:cxn>
                  <a:cxn ang="0">
                    <a:pos x="197" y="99"/>
                  </a:cxn>
                  <a:cxn ang="0">
                    <a:pos x="197" y="99"/>
                  </a:cxn>
                  <a:cxn ang="0">
                    <a:pos x="197" y="99"/>
                  </a:cxn>
                </a:cxnLst>
                <a:rect l="0" t="0" r="r" b="b"/>
                <a:pathLst>
                  <a:path w="197" h="198">
                    <a:moveTo>
                      <a:pt x="197" y="99"/>
                    </a:moveTo>
                    <a:cubicBezTo>
                      <a:pt x="197" y="153"/>
                      <a:pt x="153" y="198"/>
                      <a:pt x="98" y="198"/>
                    </a:cubicBezTo>
                    <a:cubicBezTo>
                      <a:pt x="44" y="198"/>
                      <a:pt x="0" y="153"/>
                      <a:pt x="0" y="99"/>
                    </a:cubicBezTo>
                    <a:cubicBezTo>
                      <a:pt x="0" y="44"/>
                      <a:pt x="44" y="0"/>
                      <a:pt x="98" y="0"/>
                    </a:cubicBezTo>
                    <a:cubicBezTo>
                      <a:pt x="153" y="0"/>
                      <a:pt x="197" y="44"/>
                      <a:pt x="197" y="99"/>
                    </a:cubicBezTo>
                    <a:close/>
                    <a:moveTo>
                      <a:pt x="197" y="99"/>
                    </a:moveTo>
                    <a:cubicBezTo>
                      <a:pt x="197" y="99"/>
                      <a:pt x="197" y="99"/>
                      <a:pt x="197" y="9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STUDY NOTES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061903" y="-98125"/>
            <a:ext cx="6855716" cy="599634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 descr="文本, 信件&#10;&#10;描述已自动生成">
            <a:extLst>
              <a:ext uri="{FF2B5EF4-FFF2-40B4-BE49-F238E27FC236}">
                <a16:creationId xmlns:a16="http://schemas.microsoft.com/office/drawing/2014/main" id="{0E9F9B4C-B78F-9AAE-7E89-AAE02445E9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" t="4281" r="9191" b="9810"/>
          <a:stretch/>
        </p:blipFill>
        <p:spPr>
          <a:xfrm>
            <a:off x="5473401" y="202890"/>
            <a:ext cx="3616144" cy="47588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4E7E3D-9A1D-3EBF-8ECE-6B988A08E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82" y="1052078"/>
            <a:ext cx="500525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A76271-D65E-292F-86AF-A5245E411BEA}"/>
              </a:ext>
            </a:extLst>
          </p:cNvPr>
          <p:cNvSpPr txBox="1"/>
          <p:nvPr/>
        </p:nvSpPr>
        <p:spPr>
          <a:xfrm>
            <a:off x="2981960" y="1976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543E7F-4C2F-B4CA-360A-8648882AFFCD}"/>
              </a:ext>
            </a:extLst>
          </p:cNvPr>
          <p:cNvSpPr txBox="1"/>
          <p:nvPr/>
        </p:nvSpPr>
        <p:spPr>
          <a:xfrm>
            <a:off x="1432374" y="350267"/>
            <a:ext cx="3672408" cy="1656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ACCORDING TO 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DDA7D6A-D425-732E-CCBD-DDF57B5E0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12553"/>
            <a:ext cx="6927696" cy="247764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216A1652-DB0E-6201-2739-5E465316C931}"/>
              </a:ext>
            </a:extLst>
          </p:cNvPr>
          <p:cNvSpPr txBox="1"/>
          <p:nvPr/>
        </p:nvSpPr>
        <p:spPr>
          <a:xfrm>
            <a:off x="1327454" y="3908290"/>
            <a:ext cx="4676334" cy="123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and DATASHEET</a:t>
            </a:r>
            <a:r>
              <a:rPr lang="en-US" altLang="zh-CN" kern="1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of components.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A76271-D65E-292F-86AF-A5245E411BEA}"/>
              </a:ext>
            </a:extLst>
          </p:cNvPr>
          <p:cNvSpPr txBox="1"/>
          <p:nvPr/>
        </p:nvSpPr>
        <p:spPr>
          <a:xfrm>
            <a:off x="2981960" y="1976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543E7F-4C2F-B4CA-360A-8648882AFFCD}"/>
              </a:ext>
            </a:extLst>
          </p:cNvPr>
          <p:cNvSpPr txBox="1"/>
          <p:nvPr/>
        </p:nvSpPr>
        <p:spPr>
          <a:xfrm>
            <a:off x="6012160" y="2067694"/>
            <a:ext cx="3672408" cy="207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LIGHT: PC6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AIR CONDITIONING: PA12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FAN CONTROLLER: PA11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OTHER FURNITURE: PB2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 descr="表格&#10;&#10;描述已自动生成">
            <a:extLst>
              <a:ext uri="{FF2B5EF4-FFF2-40B4-BE49-F238E27FC236}">
                <a16:creationId xmlns:a16="http://schemas.microsoft.com/office/drawing/2014/main" id="{601199B3-BE3B-9584-8F9D-E820AD043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" y="618538"/>
            <a:ext cx="5465319" cy="3880014"/>
          </a:xfrm>
          <a:prstGeom prst="rect">
            <a:avLst/>
          </a:prstGeom>
        </p:spPr>
      </p:pic>
      <p:pic>
        <p:nvPicPr>
          <p:cNvPr id="23" name="图片 22" descr="表格&#10;&#10;描述已自动生成">
            <a:extLst>
              <a:ext uri="{FF2B5EF4-FFF2-40B4-BE49-F238E27FC236}">
                <a16:creationId xmlns:a16="http://schemas.microsoft.com/office/drawing/2014/main" id="{3F0E9D34-CD67-00B5-E4EF-21CF9D487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9" y="4363332"/>
            <a:ext cx="5128755" cy="7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13805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Confirm pin wiring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19" name="图片 18" descr="图示, 示意图&#10;&#10;描述已自动生成">
            <a:extLst>
              <a:ext uri="{FF2B5EF4-FFF2-40B4-BE49-F238E27FC236}">
                <a16:creationId xmlns:a16="http://schemas.microsoft.com/office/drawing/2014/main" id="{0EBA46D6-85D4-C88D-F1F8-3B3557B38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t="12380" r="4808" b="14371"/>
          <a:stretch/>
        </p:blipFill>
        <p:spPr>
          <a:xfrm>
            <a:off x="1202772" y="609385"/>
            <a:ext cx="5996350" cy="4372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2181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Pin overview in STM32CUBEMX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99043" y="-21041"/>
            <a:ext cx="6855716" cy="599634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2CD8DF9A-9DCC-EA26-1984-F734D913D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11481"/>
            <a:ext cx="4218176" cy="4120363"/>
          </a:xfrm>
          <a:prstGeom prst="rect">
            <a:avLst/>
          </a:prstGeom>
        </p:spPr>
      </p:pic>
      <p:pic>
        <p:nvPicPr>
          <p:cNvPr id="2" name="53c78fb1c92cc94a8728beea0b24585a">
            <a:hlinkClick r:id="" action="ppaction://media"/>
            <a:extLst>
              <a:ext uri="{FF2B5EF4-FFF2-40B4-BE49-F238E27FC236}">
                <a16:creationId xmlns:a16="http://schemas.microsoft.com/office/drawing/2014/main" id="{1C41E9D8-AD31-0BF6-C73A-E5FFCE39943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2160" y="699542"/>
            <a:ext cx="2379945" cy="42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341</Words>
  <Application>Microsoft Office PowerPoint</Application>
  <PresentationFormat>全屏显示(16:9)</PresentationFormat>
  <Paragraphs>134</Paragraphs>
  <Slides>10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Söhne</vt:lpstr>
      <vt:lpstr>等线</vt:lpstr>
      <vt:lpstr>等线</vt:lpstr>
      <vt:lpstr>微软雅黑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简约风格工作总结汇报PPT模板</dc:title>
  <dc:creator>user</dc:creator>
  <cp:keywords>第一PPT模板网-WWW.1PPT.COM</cp:keywords>
  <cp:lastModifiedBy>Zhu Zhu [el19z2z]</cp:lastModifiedBy>
  <cp:revision>174</cp:revision>
  <dcterms:created xsi:type="dcterms:W3CDTF">2015-12-11T17:46:00Z</dcterms:created>
  <dcterms:modified xsi:type="dcterms:W3CDTF">2024-02-14T12:01:00Z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2052-10.1.0.7022</vt:lpwstr>
  </property>
</Properties>
</file>